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56" r:id="rId2"/>
    <p:sldId id="264" r:id="rId3"/>
    <p:sldId id="257" r:id="rId4"/>
    <p:sldId id="258" r:id="rId5"/>
    <p:sldId id="259" r:id="rId6"/>
    <p:sldId id="260" r:id="rId7"/>
    <p:sldId id="261" r:id="rId8"/>
    <p:sldId id="262" r:id="rId9"/>
    <p:sldId id="265" r:id="rId10"/>
    <p:sldId id="263"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snapToGrid="0" snapToObjects="1">
      <p:cViewPr>
        <p:scale>
          <a:sx n="72" d="100"/>
          <a:sy n="72" d="100"/>
        </p:scale>
        <p:origin x="-1230"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14FD07-8095-4B75-8441-8C195CB59C21}" type="datetimeFigureOut">
              <a:rPr lang="en-MY" smtClean="0"/>
              <a:t>29/11/2016</a:t>
            </a:fld>
            <a:endParaRPr lang="en-MY"/>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A21D3B-8B70-4DAF-98F4-720EEEF87EE2}" type="slidenum">
              <a:rPr lang="en-MY" smtClean="0"/>
              <a:t>‹#›</a:t>
            </a:fld>
            <a:endParaRPr lang="en-MY"/>
          </a:p>
        </p:txBody>
      </p:sp>
    </p:spTree>
    <p:extLst>
      <p:ext uri="{BB962C8B-B14F-4D97-AF65-F5344CB8AC3E}">
        <p14:creationId xmlns:p14="http://schemas.microsoft.com/office/powerpoint/2010/main" val="413157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ECC040EC-0548-4B57-9CA5-5B720D2C5268}" type="datetime1">
              <a:rPr lang="en-US" smtClean="0"/>
              <a:t>11/29/2016</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FF66E056-D5E1-5E4E-9EF8-A7477DF7226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72B42BF-624A-4457-86A5-50D876114681}" type="datetime1">
              <a:rPr lang="en-US" smtClean="0"/>
              <a:t>11/29/2016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6E056-D5E1-5E4E-9EF8-A7477DF7226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FEA836B-7E66-414C-99D2-C04F4B016942}" type="datetime1">
              <a:rPr lang="en-US" smtClean="0"/>
              <a:t>11/29/2016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6E056-D5E1-5E4E-9EF8-A7477DF7226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B7D353FF-7977-4416-BC45-70ED3D5060CB}" type="datetime1">
              <a:rPr lang="en-US" smtClean="0"/>
              <a:t>11/29/2016</a:t>
            </a:fld>
            <a:endParaRPr lang="en-US"/>
          </a:p>
        </p:txBody>
      </p:sp>
      <p:sp>
        <p:nvSpPr>
          <p:cNvPr id="9" name="Slide Number Placeholder 8"/>
          <p:cNvSpPr>
            <a:spLocks noGrp="1"/>
          </p:cNvSpPr>
          <p:nvPr>
            <p:ph type="sldNum" sz="quarter" idx="15"/>
          </p:nvPr>
        </p:nvSpPr>
        <p:spPr/>
        <p:txBody>
          <a:bodyPr rtlCol="0"/>
          <a:lstStyle/>
          <a:p>
            <a:fld id="{FF66E056-D5E1-5E4E-9EF8-A7477DF72268}"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2B16D8D2-9ACE-4FA4-960C-FDDBD3DE6EB1}" type="datetime1">
              <a:rPr lang="en-US" smtClean="0"/>
              <a:t>11/29/2016</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FF66E056-D5E1-5E4E-9EF8-A7477DF7226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41B35C1-AF59-4996-873F-4B7B113367BB}" type="datetime1">
              <a:rPr lang="en-US" smtClean="0"/>
              <a:t>11/29/2016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66E056-D5E1-5E4E-9EF8-A7477DF72268}"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4F2C762B-EE07-41E9-80BB-8EB7DEFC1DD6}" type="datetime1">
              <a:rPr lang="en-US" smtClean="0"/>
              <a:t>11/29/2016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66E056-D5E1-5E4E-9EF8-A7477DF72268}"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CE9257B0-D6C5-44FC-9BBD-9899D924E845}" type="datetime1">
              <a:rPr lang="en-US" smtClean="0"/>
              <a:t>11/29/2016</a:t>
            </a:fld>
            <a:endParaRPr lang="en-US"/>
          </a:p>
        </p:txBody>
      </p:sp>
      <p:sp>
        <p:nvSpPr>
          <p:cNvPr id="7" name="Slide Number Placeholder 6"/>
          <p:cNvSpPr>
            <a:spLocks noGrp="1"/>
          </p:cNvSpPr>
          <p:nvPr>
            <p:ph type="sldNum" sz="quarter" idx="11"/>
          </p:nvPr>
        </p:nvSpPr>
        <p:spPr/>
        <p:txBody>
          <a:bodyPr rtlCol="0"/>
          <a:lstStyle/>
          <a:p>
            <a:fld id="{FF66E056-D5E1-5E4E-9EF8-A7477DF72268}"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C2D6B7-D1A9-4BA7-B025-958AB5F6BD56}" type="datetime1">
              <a:rPr lang="en-US" smtClean="0"/>
              <a:t>11/29/2016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66E056-D5E1-5E4E-9EF8-A7477DF7226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3BECC28C-9687-44AC-8325-71AB5AAB746B}" type="datetime1">
              <a:rPr lang="en-US" smtClean="0"/>
              <a:t>11/29/2016</a:t>
            </a:fld>
            <a:endParaRPr lang="en-US"/>
          </a:p>
        </p:txBody>
      </p:sp>
      <p:sp>
        <p:nvSpPr>
          <p:cNvPr id="22" name="Slide Number Placeholder 21"/>
          <p:cNvSpPr>
            <a:spLocks noGrp="1"/>
          </p:cNvSpPr>
          <p:nvPr>
            <p:ph type="sldNum" sz="quarter" idx="15"/>
          </p:nvPr>
        </p:nvSpPr>
        <p:spPr/>
        <p:txBody>
          <a:bodyPr rtlCol="0"/>
          <a:lstStyle/>
          <a:p>
            <a:fld id="{FF66E056-D5E1-5E4E-9EF8-A7477DF72268}"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05C91C12-3999-4B18-94CA-2F9F746EF9E5}" type="datetime1">
              <a:rPr lang="en-US" smtClean="0"/>
              <a:t>11/29/2016</a:t>
            </a:fld>
            <a:endParaRPr lang="en-US"/>
          </a:p>
        </p:txBody>
      </p:sp>
      <p:sp>
        <p:nvSpPr>
          <p:cNvPr id="18" name="Slide Number Placeholder 17"/>
          <p:cNvSpPr>
            <a:spLocks noGrp="1"/>
          </p:cNvSpPr>
          <p:nvPr>
            <p:ph type="sldNum" sz="quarter" idx="11"/>
          </p:nvPr>
        </p:nvSpPr>
        <p:spPr/>
        <p:txBody>
          <a:bodyPr rtlCol="0"/>
          <a:lstStyle/>
          <a:p>
            <a:fld id="{FF66E056-D5E1-5E4E-9EF8-A7477DF72268}"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2B78B4AF-A17D-481F-AE72-49382E7B14AF}" type="datetime1">
              <a:rPr lang="en-US" smtClean="0"/>
              <a:t>11/29/2016</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F66E056-D5E1-5E4E-9EF8-A7477DF7226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200" dirty="0">
                <a:solidFill>
                  <a:schemeClr val="tx1"/>
                </a:solidFill>
              </a:rPr>
              <a:t>Neuropsychiatric Management in </a:t>
            </a:r>
            <a:r>
              <a:rPr lang="en-US" sz="3200" dirty="0" smtClean="0">
                <a:solidFill>
                  <a:schemeClr val="tx1"/>
                </a:solidFill>
              </a:rPr>
              <a:t>MS </a:t>
            </a:r>
            <a:endParaRPr lang="en-US" sz="3200" dirty="0">
              <a:solidFill>
                <a:schemeClr val="tx1"/>
              </a:solidFill>
            </a:endParaRPr>
          </a:p>
        </p:txBody>
      </p:sp>
      <p:sp>
        <p:nvSpPr>
          <p:cNvPr id="3" name="Subtitle 2"/>
          <p:cNvSpPr>
            <a:spLocks noGrp="1"/>
          </p:cNvSpPr>
          <p:nvPr>
            <p:ph type="subTitle" idx="1"/>
          </p:nvPr>
        </p:nvSpPr>
        <p:spPr>
          <a:xfrm>
            <a:off x="2286000" y="5003322"/>
            <a:ext cx="6172200" cy="1675774"/>
          </a:xfrm>
        </p:spPr>
        <p:txBody>
          <a:bodyPr>
            <a:normAutofit/>
          </a:bodyPr>
          <a:lstStyle/>
          <a:p>
            <a:r>
              <a:rPr lang="en-MY" sz="2000" dirty="0" smtClean="0">
                <a:solidFill>
                  <a:schemeClr val="tx1"/>
                </a:solidFill>
              </a:rPr>
              <a:t>by</a:t>
            </a:r>
          </a:p>
          <a:p>
            <a:r>
              <a:rPr lang="en-US" sz="2000" dirty="0">
                <a:solidFill>
                  <a:schemeClr val="tx1"/>
                </a:solidFill>
              </a:rPr>
              <a:t>Dr. Chee </a:t>
            </a:r>
            <a:r>
              <a:rPr lang="en-US" sz="2000" dirty="0" err="1">
                <a:solidFill>
                  <a:schemeClr val="tx1"/>
                </a:solidFill>
              </a:rPr>
              <a:t>Kok</a:t>
            </a:r>
            <a:r>
              <a:rPr lang="en-US" sz="2000" dirty="0">
                <a:solidFill>
                  <a:schemeClr val="tx1"/>
                </a:solidFill>
              </a:rPr>
              <a:t> </a:t>
            </a:r>
            <a:r>
              <a:rPr lang="en-US" sz="2000" dirty="0" smtClean="0">
                <a:solidFill>
                  <a:schemeClr val="tx1"/>
                </a:solidFill>
              </a:rPr>
              <a:t>Yoon</a:t>
            </a:r>
          </a:p>
          <a:p>
            <a:r>
              <a:rPr lang="en-US" sz="2000" dirty="0" smtClean="0">
                <a:solidFill>
                  <a:schemeClr val="tx1"/>
                </a:solidFill>
              </a:rPr>
              <a:t>Consultant Neuropsychiatrist </a:t>
            </a:r>
          </a:p>
          <a:p>
            <a:r>
              <a:rPr lang="en-US" sz="2000" dirty="0" smtClean="0">
                <a:solidFill>
                  <a:schemeClr val="tx1"/>
                </a:solidFill>
              </a:rPr>
              <a:t>Hospital Kuala Lumpur</a:t>
            </a:r>
            <a:endParaRPr lang="en-MY" sz="2000" dirty="0">
              <a:solidFill>
                <a:schemeClr val="tx1"/>
              </a:solidFill>
            </a:endParaRPr>
          </a:p>
        </p:txBody>
      </p:sp>
      <p:sp>
        <p:nvSpPr>
          <p:cNvPr id="4" name="Slide Number Placeholder 3"/>
          <p:cNvSpPr>
            <a:spLocks noGrp="1"/>
          </p:cNvSpPr>
          <p:nvPr>
            <p:ph type="sldNum" sz="quarter" idx="12"/>
          </p:nvPr>
        </p:nvSpPr>
        <p:spPr/>
        <p:txBody>
          <a:bodyPr/>
          <a:lstStyle/>
          <a:p>
            <a:fld id="{FF66E056-D5E1-5E4E-9EF8-A7477DF72268}" type="slidenum">
              <a:rPr lang="en-US" smtClean="0"/>
              <a:t>1</a:t>
            </a:fld>
            <a:endParaRPr lang="en-US"/>
          </a:p>
        </p:txBody>
      </p:sp>
      <p:pic>
        <p:nvPicPr>
          <p:cNvPr id="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5112" y="15952"/>
            <a:ext cx="2298389" cy="3536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6805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MY" sz="3200" dirty="0" smtClean="0">
                <a:solidFill>
                  <a:schemeClr val="tx1"/>
                </a:solidFill>
              </a:rPr>
              <a:t>Thank you</a:t>
            </a:r>
            <a:endParaRPr lang="en-MY" sz="3200" dirty="0">
              <a:solidFill>
                <a:schemeClr val="tx1"/>
              </a:solidFill>
            </a:endParaRPr>
          </a:p>
        </p:txBody>
      </p:sp>
      <p:sp>
        <p:nvSpPr>
          <p:cNvPr id="3" name="Subtitle 2"/>
          <p:cNvSpPr>
            <a:spLocks noGrp="1"/>
          </p:cNvSpPr>
          <p:nvPr>
            <p:ph type="subTitle" idx="1"/>
          </p:nvPr>
        </p:nvSpPr>
        <p:spPr/>
        <p:txBody>
          <a:bodyPr/>
          <a:lstStyle/>
          <a:p>
            <a:endParaRPr lang="en-MY"/>
          </a:p>
        </p:txBody>
      </p:sp>
      <p:sp>
        <p:nvSpPr>
          <p:cNvPr id="4" name="Slide Number Placeholder 3"/>
          <p:cNvSpPr>
            <a:spLocks noGrp="1"/>
          </p:cNvSpPr>
          <p:nvPr>
            <p:ph type="sldNum" sz="quarter" idx="12"/>
          </p:nvPr>
        </p:nvSpPr>
        <p:spPr/>
        <p:txBody>
          <a:bodyPr/>
          <a:lstStyle/>
          <a:p>
            <a:fld id="{FF66E056-D5E1-5E4E-9EF8-A7477DF72268}" type="slidenum">
              <a:rPr lang="en-US" smtClean="0"/>
              <a:t>10</a:t>
            </a:fld>
            <a:endParaRPr lang="en-US"/>
          </a:p>
        </p:txBody>
      </p:sp>
    </p:spTree>
    <p:extLst>
      <p:ext uri="{BB962C8B-B14F-4D97-AF65-F5344CB8AC3E}">
        <p14:creationId xmlns:p14="http://schemas.microsoft.com/office/powerpoint/2010/main" val="1638306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MY" sz="3200" b="1" dirty="0" smtClean="0">
                <a:solidFill>
                  <a:schemeClr val="tx1"/>
                </a:solidFill>
              </a:rPr>
              <a:t>Learning objectives</a:t>
            </a:r>
            <a:endParaRPr lang="en-MY" sz="3200" b="1" dirty="0">
              <a:solidFill>
                <a:schemeClr val="tx1"/>
              </a:solidFill>
            </a:endParaRPr>
          </a:p>
        </p:txBody>
      </p:sp>
      <p:sp>
        <p:nvSpPr>
          <p:cNvPr id="3" name="Content Placeholder 2"/>
          <p:cNvSpPr>
            <a:spLocks noGrp="1"/>
          </p:cNvSpPr>
          <p:nvPr>
            <p:ph sz="quarter" idx="1"/>
          </p:nvPr>
        </p:nvSpPr>
        <p:spPr>
          <a:xfrm>
            <a:off x="457200" y="1600200"/>
            <a:ext cx="7944678" cy="4873752"/>
          </a:xfrm>
        </p:spPr>
        <p:txBody>
          <a:bodyPr>
            <a:normAutofit/>
          </a:bodyPr>
          <a:lstStyle/>
          <a:p>
            <a:r>
              <a:rPr lang="en-MY" sz="2800" dirty="0" smtClean="0"/>
              <a:t>To understand </a:t>
            </a:r>
            <a:r>
              <a:rPr lang="en-MY" sz="2800" dirty="0" smtClean="0"/>
              <a:t>prevalence </a:t>
            </a:r>
            <a:r>
              <a:rPr lang="en-MY" sz="2800" dirty="0" smtClean="0"/>
              <a:t>of neuropsychiatric illnesses associated with MS</a:t>
            </a:r>
          </a:p>
          <a:p>
            <a:endParaRPr lang="en-MY" sz="2000" dirty="0" smtClean="0"/>
          </a:p>
          <a:p>
            <a:r>
              <a:rPr lang="en-MY" sz="2800" dirty="0" smtClean="0"/>
              <a:t>To understand treatment concept of neuropsychaitric illnesses associated with MS</a:t>
            </a:r>
            <a:endParaRPr lang="en-MY" sz="2800" dirty="0"/>
          </a:p>
        </p:txBody>
      </p:sp>
      <p:sp>
        <p:nvSpPr>
          <p:cNvPr id="4" name="Slide Number Placeholder 3"/>
          <p:cNvSpPr>
            <a:spLocks noGrp="1"/>
          </p:cNvSpPr>
          <p:nvPr>
            <p:ph type="sldNum" sz="quarter" idx="15"/>
          </p:nvPr>
        </p:nvSpPr>
        <p:spPr/>
        <p:txBody>
          <a:bodyPr/>
          <a:lstStyle/>
          <a:p>
            <a:fld id="{FF66E056-D5E1-5E4E-9EF8-A7477DF72268}" type="slidenum">
              <a:rPr lang="en-US" smtClean="0"/>
              <a:t>2</a:t>
            </a:fld>
            <a:endParaRPr lang="en-US"/>
          </a:p>
        </p:txBody>
      </p:sp>
    </p:spTree>
    <p:extLst>
      <p:ext uri="{BB962C8B-B14F-4D97-AF65-F5344CB8AC3E}">
        <p14:creationId xmlns:p14="http://schemas.microsoft.com/office/powerpoint/2010/main" val="40014102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chemeClr val="tx1"/>
                </a:solidFill>
              </a:rPr>
              <a:t>Epidemiology </a:t>
            </a:r>
            <a:endParaRPr lang="en-US" sz="3200" dirty="0">
              <a:solidFill>
                <a:schemeClr val="tx1"/>
              </a:solidFill>
            </a:endParaRPr>
          </a:p>
        </p:txBody>
      </p:sp>
      <p:sp>
        <p:nvSpPr>
          <p:cNvPr id="3" name="Content Placeholder 2"/>
          <p:cNvSpPr>
            <a:spLocks noGrp="1"/>
          </p:cNvSpPr>
          <p:nvPr>
            <p:ph sz="quarter" idx="1"/>
          </p:nvPr>
        </p:nvSpPr>
        <p:spPr>
          <a:xfrm>
            <a:off x="457199" y="1732720"/>
            <a:ext cx="7984435" cy="4336774"/>
          </a:xfrm>
        </p:spPr>
        <p:txBody>
          <a:bodyPr>
            <a:normAutofit/>
          </a:bodyPr>
          <a:lstStyle/>
          <a:p>
            <a:r>
              <a:rPr lang="en-US" sz="2800" dirty="0"/>
              <a:t>The prevalence rates of cognitive impairment in MS ranges from 43 to 70</a:t>
            </a:r>
            <a:r>
              <a:rPr lang="en-US" sz="2800" dirty="0" smtClean="0"/>
              <a:t>%.</a:t>
            </a:r>
            <a:r>
              <a:rPr lang="en-US" sz="2800" baseline="30000" dirty="0" smtClean="0"/>
              <a:t>1</a:t>
            </a:r>
            <a:r>
              <a:rPr lang="en-US" sz="2800" dirty="0" smtClean="0"/>
              <a:t> </a:t>
            </a:r>
          </a:p>
          <a:p>
            <a:endParaRPr lang="en-US" sz="2000" dirty="0" smtClean="0"/>
          </a:p>
          <a:p>
            <a:r>
              <a:rPr lang="en-US" sz="2800" dirty="0"/>
              <a:t>Cognitive impairment is detected as early as in CIS (20 - 30%) progressing over time, </a:t>
            </a:r>
            <a:r>
              <a:rPr lang="en-US" sz="2800" dirty="0" smtClean="0"/>
              <a:t>&amp; </a:t>
            </a:r>
            <a:r>
              <a:rPr lang="en-US" sz="2800" dirty="0"/>
              <a:t>most frequent &amp;</a:t>
            </a:r>
            <a:r>
              <a:rPr lang="en-US" sz="2800" dirty="0" smtClean="0"/>
              <a:t> </a:t>
            </a:r>
            <a:r>
              <a:rPr lang="en-US" sz="2800" dirty="0"/>
              <a:t>severe in </a:t>
            </a:r>
            <a:r>
              <a:rPr lang="en-US" sz="2800" dirty="0" smtClean="0"/>
              <a:t>SPMS.</a:t>
            </a:r>
            <a:r>
              <a:rPr lang="en-US" sz="2800" baseline="30000" dirty="0" smtClean="0"/>
              <a:t>2</a:t>
            </a:r>
            <a:r>
              <a:rPr lang="en-US" sz="2800" dirty="0" smtClean="0"/>
              <a:t> </a:t>
            </a:r>
          </a:p>
          <a:p>
            <a:pPr marL="0" indent="0">
              <a:buNone/>
            </a:pPr>
            <a:endParaRPr lang="en-US" sz="2000" dirty="0" smtClean="0"/>
          </a:p>
          <a:p>
            <a:pPr marL="0" indent="0">
              <a:buNone/>
            </a:pPr>
            <a:endParaRPr lang="en-US" sz="2000" dirty="0" smtClean="0"/>
          </a:p>
          <a:p>
            <a:pPr marL="0" indent="0">
              <a:spcBef>
                <a:spcPts val="0"/>
              </a:spcBef>
              <a:buNone/>
            </a:pPr>
            <a:r>
              <a:rPr lang="en-US" sz="1400" dirty="0" smtClean="0"/>
              <a:t>     1. O'Brien </a:t>
            </a:r>
            <a:r>
              <a:rPr lang="en-US" sz="1400" dirty="0"/>
              <a:t>AR, </a:t>
            </a:r>
            <a:r>
              <a:rPr lang="en-US" sz="1400" dirty="0" smtClean="0"/>
              <a:t>et </a:t>
            </a:r>
            <a:r>
              <a:rPr lang="en-US" sz="1400" dirty="0"/>
              <a:t>al. </a:t>
            </a:r>
            <a:r>
              <a:rPr lang="en-US" sz="1400" dirty="0" smtClean="0"/>
              <a:t>Arch </a:t>
            </a:r>
            <a:r>
              <a:rPr lang="en-US" sz="1400" dirty="0"/>
              <a:t>Phys Med </a:t>
            </a:r>
            <a:r>
              <a:rPr lang="en-US" sz="1400" dirty="0" err="1"/>
              <a:t>Rehabil</a:t>
            </a:r>
            <a:r>
              <a:rPr lang="en-US" sz="1400" dirty="0"/>
              <a:t>. 2008 Apr;89(4):</a:t>
            </a:r>
            <a:r>
              <a:rPr lang="en-US" sz="1400" dirty="0" smtClean="0"/>
              <a:t>761-9</a:t>
            </a:r>
          </a:p>
          <a:p>
            <a:pPr marL="0" indent="0">
              <a:spcBef>
                <a:spcPts val="0"/>
              </a:spcBef>
              <a:buNone/>
            </a:pPr>
            <a:r>
              <a:rPr lang="en-US" sz="1400" dirty="0" smtClean="0"/>
              <a:t>     2. Amato </a:t>
            </a:r>
            <a:r>
              <a:rPr lang="en-US" sz="1400" dirty="0"/>
              <a:t>MP, </a:t>
            </a:r>
            <a:r>
              <a:rPr lang="en-US" sz="1400" dirty="0" smtClean="0"/>
              <a:t>et </a:t>
            </a:r>
            <a:r>
              <a:rPr lang="en-US" sz="1400" dirty="0"/>
              <a:t>al. </a:t>
            </a:r>
            <a:r>
              <a:rPr lang="en-US" sz="1400" dirty="0" smtClean="0"/>
              <a:t>J </a:t>
            </a:r>
            <a:r>
              <a:rPr lang="en-US" sz="1400" dirty="0"/>
              <a:t>Neurol. 2013 Jun;260(6):1452-68</a:t>
            </a:r>
          </a:p>
        </p:txBody>
      </p:sp>
      <p:sp>
        <p:nvSpPr>
          <p:cNvPr id="4" name="Slide Number Placeholder 3"/>
          <p:cNvSpPr>
            <a:spLocks noGrp="1"/>
          </p:cNvSpPr>
          <p:nvPr>
            <p:ph type="sldNum" sz="quarter" idx="15"/>
          </p:nvPr>
        </p:nvSpPr>
        <p:spPr/>
        <p:txBody>
          <a:bodyPr/>
          <a:lstStyle/>
          <a:p>
            <a:fld id="{FF66E056-D5E1-5E4E-9EF8-A7477DF72268}" type="slidenum">
              <a:rPr lang="en-US" smtClean="0"/>
              <a:t>3</a:t>
            </a:fld>
            <a:endParaRPr lang="en-US"/>
          </a:p>
        </p:txBody>
      </p:sp>
    </p:spTree>
    <p:extLst>
      <p:ext uri="{BB962C8B-B14F-4D97-AF65-F5344CB8AC3E}">
        <p14:creationId xmlns:p14="http://schemas.microsoft.com/office/powerpoint/2010/main" val="2520802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chemeClr val="tx1"/>
                </a:solidFill>
              </a:rPr>
              <a:t>Epidemiology</a:t>
            </a:r>
            <a:r>
              <a:rPr lang="en-US" sz="2000" b="1" dirty="0" smtClean="0">
                <a:solidFill>
                  <a:schemeClr val="tx1"/>
                </a:solidFill>
              </a:rPr>
              <a:t>-2</a:t>
            </a:r>
            <a:r>
              <a:rPr lang="en-US" b="1" dirty="0" smtClean="0">
                <a:solidFill>
                  <a:schemeClr val="tx1"/>
                </a:solidFill>
              </a:rPr>
              <a:t> </a:t>
            </a:r>
            <a:endParaRPr lang="en-US" dirty="0">
              <a:solidFill>
                <a:schemeClr val="tx1"/>
              </a:solidFill>
            </a:endParaRPr>
          </a:p>
        </p:txBody>
      </p:sp>
      <p:sp>
        <p:nvSpPr>
          <p:cNvPr id="3" name="Content Placeholder 2"/>
          <p:cNvSpPr>
            <a:spLocks noGrp="1"/>
          </p:cNvSpPr>
          <p:nvPr>
            <p:ph sz="quarter" idx="1"/>
          </p:nvPr>
        </p:nvSpPr>
        <p:spPr>
          <a:xfrm>
            <a:off x="457200" y="1719468"/>
            <a:ext cx="7931426" cy="4442791"/>
          </a:xfrm>
        </p:spPr>
        <p:txBody>
          <a:bodyPr>
            <a:normAutofit/>
          </a:bodyPr>
          <a:lstStyle/>
          <a:p>
            <a:r>
              <a:rPr lang="en-US" sz="2800" dirty="0" smtClean="0"/>
              <a:t>Among </a:t>
            </a:r>
            <a:r>
              <a:rPr lang="en-US" sz="2800" dirty="0"/>
              <a:t>individuals with MS, relative to the general population, lifetime prevalence rates are elevated </a:t>
            </a:r>
            <a:r>
              <a:rPr lang="en-US" sz="2800" dirty="0" smtClean="0"/>
              <a:t>for:</a:t>
            </a:r>
            <a:r>
              <a:rPr lang="en-US" sz="2800" baseline="30000" dirty="0" smtClean="0"/>
              <a:t>3</a:t>
            </a:r>
            <a:r>
              <a:rPr lang="en-US" sz="2800" dirty="0" smtClean="0"/>
              <a:t> </a:t>
            </a:r>
          </a:p>
          <a:p>
            <a:pPr marL="639763" lvl="1" indent="-374650"/>
            <a:r>
              <a:rPr lang="en-US" sz="2400" dirty="0" smtClean="0"/>
              <a:t>major </a:t>
            </a:r>
            <a:r>
              <a:rPr lang="en-US" sz="2400" dirty="0"/>
              <a:t>depressive disorder (36 - 54% </a:t>
            </a:r>
            <a:r>
              <a:rPr lang="en-US" sz="2400" dirty="0" smtClean="0"/>
              <a:t>vs </a:t>
            </a:r>
            <a:r>
              <a:rPr lang="en-US" sz="2400" dirty="0"/>
              <a:t>16.2%)</a:t>
            </a:r>
            <a:r>
              <a:rPr lang="en-US" sz="2400" dirty="0" smtClean="0"/>
              <a:t>,</a:t>
            </a:r>
          </a:p>
          <a:p>
            <a:pPr marL="639763" lvl="1" indent="-374650"/>
            <a:r>
              <a:rPr lang="en-US" sz="2400" dirty="0" smtClean="0"/>
              <a:t>bipolar </a:t>
            </a:r>
            <a:r>
              <a:rPr lang="en-US" sz="2400" dirty="0"/>
              <a:t>disorder (13% </a:t>
            </a:r>
            <a:r>
              <a:rPr lang="en-US" sz="2400" dirty="0" smtClean="0"/>
              <a:t>vs </a:t>
            </a:r>
            <a:r>
              <a:rPr lang="en-US" sz="2400" dirty="0"/>
              <a:t>1 - 4.5</a:t>
            </a:r>
            <a:r>
              <a:rPr lang="en-US" sz="2400" dirty="0" smtClean="0"/>
              <a:t>%)</a:t>
            </a:r>
            <a:endParaRPr lang="en-US" sz="2400" dirty="0" smtClean="0"/>
          </a:p>
          <a:p>
            <a:pPr marL="639763" lvl="1" indent="-374650"/>
            <a:r>
              <a:rPr lang="en-US" sz="2400" dirty="0" smtClean="0"/>
              <a:t>psychotic </a:t>
            </a:r>
            <a:r>
              <a:rPr lang="en-US" sz="2400" dirty="0"/>
              <a:t>disorders (2 - 3% </a:t>
            </a:r>
            <a:r>
              <a:rPr lang="en-US" sz="2400" dirty="0" smtClean="0"/>
              <a:t>vs </a:t>
            </a:r>
            <a:r>
              <a:rPr lang="en-US" sz="2400" dirty="0"/>
              <a:t>1.8%). </a:t>
            </a:r>
            <a:endParaRPr lang="en-US" sz="2400" dirty="0" smtClean="0"/>
          </a:p>
          <a:p>
            <a:pPr marL="365760" lvl="1" indent="0">
              <a:buNone/>
            </a:pPr>
            <a:endParaRPr lang="en-US" sz="2000" dirty="0" smtClean="0"/>
          </a:p>
          <a:p>
            <a:pPr marL="365760" lvl="1" indent="0">
              <a:buNone/>
            </a:pPr>
            <a:endParaRPr lang="en-US" sz="2000" dirty="0"/>
          </a:p>
          <a:p>
            <a:pPr marL="365760" lvl="1" indent="0">
              <a:buNone/>
            </a:pPr>
            <a:endParaRPr lang="en-US" sz="2000" dirty="0"/>
          </a:p>
          <a:p>
            <a:pPr marL="0" lvl="1" indent="0">
              <a:buNone/>
            </a:pPr>
            <a:r>
              <a:rPr lang="en-US" sz="1400" dirty="0" smtClean="0"/>
              <a:t>      3. </a:t>
            </a:r>
            <a:r>
              <a:rPr lang="en-MY" sz="1400" dirty="0" smtClean="0"/>
              <a:t>Minden </a:t>
            </a:r>
            <a:r>
              <a:rPr lang="en-MY" sz="1400" dirty="0"/>
              <a:t>SL, </a:t>
            </a:r>
            <a:r>
              <a:rPr lang="en-MY" sz="1400" dirty="0" smtClean="0"/>
              <a:t>et </a:t>
            </a:r>
            <a:r>
              <a:rPr lang="en-MY" sz="1400" dirty="0"/>
              <a:t>al. </a:t>
            </a:r>
            <a:r>
              <a:rPr lang="en-MY" sz="1400" dirty="0" smtClean="0"/>
              <a:t>Neurology</a:t>
            </a:r>
            <a:r>
              <a:rPr lang="en-MY" sz="1400" dirty="0"/>
              <a:t>. 2014 Jan 14;82(2):174-81</a:t>
            </a:r>
            <a:endParaRPr lang="en-US" sz="1400" dirty="0" smtClean="0"/>
          </a:p>
          <a:p>
            <a:endParaRPr lang="en-US" dirty="0"/>
          </a:p>
        </p:txBody>
      </p:sp>
      <p:sp>
        <p:nvSpPr>
          <p:cNvPr id="4" name="Slide Number Placeholder 3"/>
          <p:cNvSpPr>
            <a:spLocks noGrp="1"/>
          </p:cNvSpPr>
          <p:nvPr>
            <p:ph type="sldNum" sz="quarter" idx="15"/>
          </p:nvPr>
        </p:nvSpPr>
        <p:spPr/>
        <p:txBody>
          <a:bodyPr/>
          <a:lstStyle/>
          <a:p>
            <a:fld id="{FF66E056-D5E1-5E4E-9EF8-A7477DF72268}" type="slidenum">
              <a:rPr lang="en-US" smtClean="0"/>
              <a:t>4</a:t>
            </a:fld>
            <a:endParaRPr lang="en-US"/>
          </a:p>
        </p:txBody>
      </p:sp>
    </p:spTree>
    <p:extLst>
      <p:ext uri="{BB962C8B-B14F-4D97-AF65-F5344CB8AC3E}">
        <p14:creationId xmlns:p14="http://schemas.microsoft.com/office/powerpoint/2010/main" val="117338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4882"/>
            <a:ext cx="7467600" cy="1143000"/>
          </a:xfrm>
        </p:spPr>
        <p:txBody>
          <a:bodyPr>
            <a:normAutofit/>
          </a:bodyPr>
          <a:lstStyle/>
          <a:p>
            <a:r>
              <a:rPr lang="en-US" sz="3200" b="1" dirty="0" smtClean="0">
                <a:solidFill>
                  <a:schemeClr val="tx1"/>
                </a:solidFill>
              </a:rPr>
              <a:t>Treatment: Cognitive/Memory Problem</a:t>
            </a:r>
            <a:endParaRPr lang="en-US" sz="3200" b="1" dirty="0">
              <a:solidFill>
                <a:schemeClr val="tx1"/>
              </a:solidFill>
            </a:endParaRPr>
          </a:p>
        </p:txBody>
      </p:sp>
      <p:sp>
        <p:nvSpPr>
          <p:cNvPr id="3" name="Content Placeholder 2"/>
          <p:cNvSpPr>
            <a:spLocks noGrp="1"/>
          </p:cNvSpPr>
          <p:nvPr>
            <p:ph sz="quarter" idx="1"/>
          </p:nvPr>
        </p:nvSpPr>
        <p:spPr>
          <a:xfrm>
            <a:off x="457200" y="1560444"/>
            <a:ext cx="7891670" cy="5105400"/>
          </a:xfrm>
        </p:spPr>
        <p:txBody>
          <a:bodyPr>
            <a:normAutofit lnSpcReduction="10000"/>
          </a:bodyPr>
          <a:lstStyle/>
          <a:p>
            <a:r>
              <a:rPr lang="en-US" sz="2800" dirty="0"/>
              <a:t>Cognitive training may be </a:t>
            </a:r>
            <a:r>
              <a:rPr lang="en-US" sz="2800" dirty="0" smtClean="0"/>
              <a:t>beneficial </a:t>
            </a:r>
            <a:r>
              <a:rPr lang="en-US" sz="2800" dirty="0"/>
              <a:t>in the rehabilitation of </a:t>
            </a:r>
            <a:r>
              <a:rPr lang="en-US" sz="2800" dirty="0" smtClean="0"/>
              <a:t>MS </a:t>
            </a:r>
            <a:r>
              <a:rPr lang="en-US" sz="2800" dirty="0"/>
              <a:t>patients with cognitive impairment. </a:t>
            </a:r>
            <a:endParaRPr lang="en-US" sz="2800" dirty="0" smtClean="0"/>
          </a:p>
          <a:p>
            <a:endParaRPr lang="en-US" sz="2000" dirty="0"/>
          </a:p>
          <a:p>
            <a:r>
              <a:rPr lang="en-US" sz="2800" dirty="0"/>
              <a:t>There is no evidence to support any </a:t>
            </a:r>
            <a:r>
              <a:rPr lang="en-US" sz="2800" dirty="0" smtClean="0"/>
              <a:t>specif</a:t>
            </a:r>
            <a:r>
              <a:rPr lang="en-US" sz="2800" dirty="0"/>
              <a:t>i</a:t>
            </a:r>
            <a:r>
              <a:rPr lang="en-US" sz="2800" dirty="0" smtClean="0"/>
              <a:t>c </a:t>
            </a:r>
            <a:r>
              <a:rPr lang="en-US" sz="2800" dirty="0"/>
              <a:t>pharmacological intervention in memory problem in </a:t>
            </a:r>
            <a:r>
              <a:rPr lang="en-US" sz="2800" dirty="0" smtClean="0"/>
              <a:t>MS:</a:t>
            </a:r>
            <a:r>
              <a:rPr lang="en-US" sz="2800" baseline="30000" dirty="0" smtClean="0"/>
              <a:t>4</a:t>
            </a:r>
          </a:p>
          <a:p>
            <a:pPr marL="639763" lvl="1" indent="-374650"/>
            <a:r>
              <a:rPr lang="en-US" sz="2400" dirty="0" smtClean="0"/>
              <a:t>Donepezil</a:t>
            </a:r>
          </a:p>
          <a:p>
            <a:pPr marL="639763" lvl="1" indent="-374650"/>
            <a:r>
              <a:rPr lang="en-US" sz="2400" dirty="0" smtClean="0"/>
              <a:t>Rivastigmine</a:t>
            </a:r>
          </a:p>
          <a:p>
            <a:pPr marL="639763" lvl="1" indent="-374650"/>
            <a:r>
              <a:rPr lang="en-US" sz="2400" dirty="0" smtClean="0"/>
              <a:t>Memantine</a:t>
            </a:r>
          </a:p>
          <a:p>
            <a:pPr marL="639763" lvl="1" indent="-374650"/>
            <a:r>
              <a:rPr lang="en-US" sz="2400" dirty="0" err="1" smtClean="0"/>
              <a:t>Ginko</a:t>
            </a:r>
            <a:r>
              <a:rPr lang="en-US" sz="2400" dirty="0" smtClean="0"/>
              <a:t> </a:t>
            </a:r>
            <a:r>
              <a:rPr lang="en-US" sz="2400" dirty="0" err="1" smtClean="0"/>
              <a:t>Biloba</a:t>
            </a:r>
            <a:endParaRPr lang="en-US" sz="2400" dirty="0"/>
          </a:p>
          <a:p>
            <a:pPr marL="0" indent="0">
              <a:buNone/>
            </a:pPr>
            <a:endParaRPr lang="en-US" sz="2000" dirty="0" smtClean="0"/>
          </a:p>
          <a:p>
            <a:pPr marL="0" indent="0">
              <a:buNone/>
            </a:pPr>
            <a:r>
              <a:rPr lang="en-MY" sz="1400" dirty="0" smtClean="0"/>
              <a:t>     4. Li </a:t>
            </a:r>
            <a:r>
              <a:rPr lang="en-MY" sz="1400" dirty="0"/>
              <a:t>Y, </a:t>
            </a:r>
            <a:r>
              <a:rPr lang="en-MY" sz="1400" dirty="0" smtClean="0"/>
              <a:t>et </a:t>
            </a:r>
            <a:r>
              <a:rPr lang="en-MY" sz="1400" dirty="0"/>
              <a:t>al. </a:t>
            </a:r>
            <a:r>
              <a:rPr lang="en-MY" sz="1400" dirty="0" smtClean="0"/>
              <a:t>Cochrane </a:t>
            </a:r>
            <a:r>
              <a:rPr lang="en-MY" sz="1400" dirty="0"/>
              <a:t>Database of Systematic Reviews 2015, Issue 3. Art. No.: CD009444</a:t>
            </a:r>
            <a:endParaRPr lang="en-US" sz="1400" dirty="0"/>
          </a:p>
        </p:txBody>
      </p:sp>
      <p:sp>
        <p:nvSpPr>
          <p:cNvPr id="4" name="Slide Number Placeholder 3"/>
          <p:cNvSpPr>
            <a:spLocks noGrp="1"/>
          </p:cNvSpPr>
          <p:nvPr>
            <p:ph type="sldNum" sz="quarter" idx="15"/>
          </p:nvPr>
        </p:nvSpPr>
        <p:spPr/>
        <p:txBody>
          <a:bodyPr/>
          <a:lstStyle/>
          <a:p>
            <a:fld id="{FF66E056-D5E1-5E4E-9EF8-A7477DF72268}" type="slidenum">
              <a:rPr lang="en-US" smtClean="0"/>
              <a:t>5</a:t>
            </a:fld>
            <a:endParaRPr lang="en-US"/>
          </a:p>
        </p:txBody>
      </p:sp>
    </p:spTree>
    <p:extLst>
      <p:ext uri="{BB962C8B-B14F-4D97-AF65-F5344CB8AC3E}">
        <p14:creationId xmlns:p14="http://schemas.microsoft.com/office/powerpoint/2010/main" val="1702668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4882"/>
            <a:ext cx="7467600" cy="1143000"/>
          </a:xfrm>
        </p:spPr>
        <p:txBody>
          <a:bodyPr>
            <a:normAutofit/>
          </a:bodyPr>
          <a:lstStyle/>
          <a:p>
            <a:r>
              <a:rPr lang="en-US" sz="3200" b="1" dirty="0" smtClean="0">
                <a:solidFill>
                  <a:schemeClr val="tx1"/>
                </a:solidFill>
              </a:rPr>
              <a:t>Treatment: Depression</a:t>
            </a:r>
            <a:endParaRPr lang="en-US" sz="3200" b="1" dirty="0">
              <a:solidFill>
                <a:schemeClr val="tx1"/>
              </a:solidFill>
            </a:endParaRPr>
          </a:p>
        </p:txBody>
      </p:sp>
      <p:sp>
        <p:nvSpPr>
          <p:cNvPr id="3" name="Content Placeholder 2"/>
          <p:cNvSpPr>
            <a:spLocks noGrp="1"/>
          </p:cNvSpPr>
          <p:nvPr>
            <p:ph sz="quarter" idx="1"/>
          </p:nvPr>
        </p:nvSpPr>
        <p:spPr>
          <a:xfrm>
            <a:off x="457200" y="1560444"/>
            <a:ext cx="7904922" cy="4873752"/>
          </a:xfrm>
        </p:spPr>
        <p:txBody>
          <a:bodyPr>
            <a:normAutofit/>
          </a:bodyPr>
          <a:lstStyle/>
          <a:p>
            <a:r>
              <a:rPr lang="en-US" sz="2800" dirty="0"/>
              <a:t>Antidepressants, cognitive </a:t>
            </a:r>
            <a:r>
              <a:rPr lang="en-US" sz="2800" dirty="0" err="1" smtClean="0"/>
              <a:t>behavioural</a:t>
            </a:r>
            <a:r>
              <a:rPr lang="en-US" sz="2800" dirty="0" smtClean="0"/>
              <a:t> </a:t>
            </a:r>
            <a:r>
              <a:rPr lang="en-US" sz="2800" dirty="0"/>
              <a:t>therapy, mindfulness-based intervention or stress management may be offered in </a:t>
            </a:r>
            <a:r>
              <a:rPr lang="en-US" sz="2800" dirty="0" smtClean="0"/>
              <a:t>MS with </a:t>
            </a:r>
            <a:r>
              <a:rPr lang="en-US" sz="2800" dirty="0"/>
              <a:t>depression. </a:t>
            </a:r>
            <a:endParaRPr lang="en-US" sz="2800" dirty="0" smtClean="0"/>
          </a:p>
          <a:p>
            <a:endParaRPr lang="en-US" sz="2000" dirty="0"/>
          </a:p>
          <a:p>
            <a:r>
              <a:rPr lang="en-US" sz="2800" dirty="0" smtClean="0"/>
              <a:t>In </a:t>
            </a:r>
            <a:r>
              <a:rPr lang="en-US" sz="2800" dirty="0"/>
              <a:t>the absence of strong evidence that depression in MS is different from depression in general psychiatry, the CPG on Management of Major Depressive Disorder should be used in managing this group of </a:t>
            </a:r>
            <a:r>
              <a:rPr lang="en-US" sz="2800" dirty="0" smtClean="0"/>
              <a:t>patients. </a:t>
            </a:r>
            <a:endParaRPr lang="en-US" sz="2800" dirty="0"/>
          </a:p>
        </p:txBody>
      </p:sp>
      <p:sp>
        <p:nvSpPr>
          <p:cNvPr id="4" name="Slide Number Placeholder 3"/>
          <p:cNvSpPr>
            <a:spLocks noGrp="1"/>
          </p:cNvSpPr>
          <p:nvPr>
            <p:ph type="sldNum" sz="quarter" idx="15"/>
          </p:nvPr>
        </p:nvSpPr>
        <p:spPr/>
        <p:txBody>
          <a:bodyPr/>
          <a:lstStyle/>
          <a:p>
            <a:fld id="{FF66E056-D5E1-5E4E-9EF8-A7477DF72268}" type="slidenum">
              <a:rPr lang="en-US" smtClean="0"/>
              <a:t>6</a:t>
            </a:fld>
            <a:endParaRPr lang="en-US"/>
          </a:p>
        </p:txBody>
      </p:sp>
    </p:spTree>
    <p:extLst>
      <p:ext uri="{BB962C8B-B14F-4D97-AF65-F5344CB8AC3E}">
        <p14:creationId xmlns:p14="http://schemas.microsoft.com/office/powerpoint/2010/main" val="19310084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0654"/>
            <a:ext cx="7467600" cy="1143000"/>
          </a:xfrm>
        </p:spPr>
        <p:txBody>
          <a:bodyPr>
            <a:normAutofit/>
          </a:bodyPr>
          <a:lstStyle/>
          <a:p>
            <a:r>
              <a:rPr lang="en-US" sz="3200" b="1" dirty="0" smtClean="0">
                <a:solidFill>
                  <a:schemeClr val="tx1"/>
                </a:solidFill>
              </a:rPr>
              <a:t>Treatment: Bipolar Disorder &amp; Pseudobulbar Affect</a:t>
            </a:r>
            <a:endParaRPr lang="en-US" sz="3200" b="1" dirty="0">
              <a:solidFill>
                <a:schemeClr val="tx1"/>
              </a:solidFill>
            </a:endParaRPr>
          </a:p>
        </p:txBody>
      </p:sp>
      <p:sp>
        <p:nvSpPr>
          <p:cNvPr id="3" name="Content Placeholder 2"/>
          <p:cNvSpPr>
            <a:spLocks noGrp="1"/>
          </p:cNvSpPr>
          <p:nvPr>
            <p:ph sz="quarter" idx="1"/>
          </p:nvPr>
        </p:nvSpPr>
        <p:spPr>
          <a:xfrm>
            <a:off x="457200" y="1812232"/>
            <a:ext cx="7944678" cy="4668080"/>
          </a:xfrm>
        </p:spPr>
        <p:txBody>
          <a:bodyPr>
            <a:normAutofit/>
          </a:bodyPr>
          <a:lstStyle/>
          <a:p>
            <a:r>
              <a:rPr lang="en-US" sz="2800" dirty="0"/>
              <a:t>Dextromethorphan/quinidine may be considered in the treatment of </a:t>
            </a:r>
            <a:r>
              <a:rPr lang="en-US" sz="2800" dirty="0" smtClean="0"/>
              <a:t>MS </a:t>
            </a:r>
            <a:r>
              <a:rPr lang="en-US" sz="2800" dirty="0"/>
              <a:t>with pseudobulbar affect. </a:t>
            </a:r>
            <a:endParaRPr lang="en-US" sz="2800" dirty="0" smtClean="0"/>
          </a:p>
          <a:p>
            <a:endParaRPr lang="en-US" sz="2000" dirty="0"/>
          </a:p>
          <a:p>
            <a:r>
              <a:rPr lang="en-US" sz="2800" dirty="0"/>
              <a:t>In the absence of strong evidence that bipolar disorder in MS is different from bipolar disorder in general psychiatry, the CPG on Management of Bipolar Disorder in Adults should be used in managing this group of patients. </a:t>
            </a:r>
          </a:p>
        </p:txBody>
      </p:sp>
      <p:sp>
        <p:nvSpPr>
          <p:cNvPr id="4" name="Slide Number Placeholder 3"/>
          <p:cNvSpPr>
            <a:spLocks noGrp="1"/>
          </p:cNvSpPr>
          <p:nvPr>
            <p:ph type="sldNum" sz="quarter" idx="15"/>
          </p:nvPr>
        </p:nvSpPr>
        <p:spPr/>
        <p:txBody>
          <a:bodyPr/>
          <a:lstStyle/>
          <a:p>
            <a:fld id="{FF66E056-D5E1-5E4E-9EF8-A7477DF72268}" type="slidenum">
              <a:rPr lang="en-US" smtClean="0"/>
              <a:t>7</a:t>
            </a:fld>
            <a:endParaRPr lang="en-US"/>
          </a:p>
        </p:txBody>
      </p:sp>
    </p:spTree>
    <p:extLst>
      <p:ext uri="{BB962C8B-B14F-4D97-AF65-F5344CB8AC3E}">
        <p14:creationId xmlns:p14="http://schemas.microsoft.com/office/powerpoint/2010/main" val="41793467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chemeClr val="tx1"/>
                </a:solidFill>
              </a:rPr>
              <a:t>Treatment: Psychosis</a:t>
            </a:r>
            <a:endParaRPr lang="en-US" sz="3200" b="1" dirty="0">
              <a:solidFill>
                <a:schemeClr val="tx1"/>
              </a:solidFill>
            </a:endParaRPr>
          </a:p>
        </p:txBody>
      </p:sp>
      <p:sp>
        <p:nvSpPr>
          <p:cNvPr id="3" name="Content Placeholder 2"/>
          <p:cNvSpPr>
            <a:spLocks noGrp="1"/>
          </p:cNvSpPr>
          <p:nvPr>
            <p:ph sz="quarter" idx="1"/>
          </p:nvPr>
        </p:nvSpPr>
        <p:spPr>
          <a:xfrm>
            <a:off x="457200" y="1719468"/>
            <a:ext cx="7957930" cy="4133850"/>
          </a:xfrm>
        </p:spPr>
        <p:txBody>
          <a:bodyPr>
            <a:normAutofit/>
          </a:bodyPr>
          <a:lstStyle/>
          <a:p>
            <a:r>
              <a:rPr lang="en-US" sz="2800" dirty="0"/>
              <a:t>Psychosis in </a:t>
            </a:r>
            <a:r>
              <a:rPr lang="en-US" sz="2800" dirty="0" smtClean="0"/>
              <a:t>MS </a:t>
            </a:r>
            <a:r>
              <a:rPr lang="en-US" sz="2800" dirty="0"/>
              <a:t>should be managed as in general psychiatry. </a:t>
            </a:r>
            <a:endParaRPr lang="en-US" sz="2800" dirty="0">
              <a:effectLst/>
            </a:endParaRPr>
          </a:p>
        </p:txBody>
      </p:sp>
      <p:sp>
        <p:nvSpPr>
          <p:cNvPr id="4" name="Slide Number Placeholder 3"/>
          <p:cNvSpPr>
            <a:spLocks noGrp="1"/>
          </p:cNvSpPr>
          <p:nvPr>
            <p:ph type="sldNum" sz="quarter" idx="15"/>
          </p:nvPr>
        </p:nvSpPr>
        <p:spPr/>
        <p:txBody>
          <a:bodyPr/>
          <a:lstStyle/>
          <a:p>
            <a:fld id="{FF66E056-D5E1-5E4E-9EF8-A7477DF72268}" type="slidenum">
              <a:rPr lang="en-US" smtClean="0"/>
              <a:t>8</a:t>
            </a:fld>
            <a:endParaRPr lang="en-US"/>
          </a:p>
        </p:txBody>
      </p:sp>
    </p:spTree>
    <p:extLst>
      <p:ext uri="{BB962C8B-B14F-4D97-AF65-F5344CB8AC3E}">
        <p14:creationId xmlns:p14="http://schemas.microsoft.com/office/powerpoint/2010/main" val="40166865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0654"/>
            <a:ext cx="7467600" cy="1143000"/>
          </a:xfrm>
        </p:spPr>
        <p:txBody>
          <a:bodyPr>
            <a:normAutofit/>
          </a:bodyPr>
          <a:lstStyle/>
          <a:p>
            <a:r>
              <a:rPr lang="en-MY" sz="3200" b="1" dirty="0" smtClean="0">
                <a:solidFill>
                  <a:schemeClr val="tx1"/>
                </a:solidFill>
              </a:rPr>
              <a:t>Take home messages</a:t>
            </a:r>
            <a:endParaRPr lang="en-MY" sz="3200" b="1" dirty="0">
              <a:solidFill>
                <a:schemeClr val="tx1"/>
              </a:solidFill>
            </a:endParaRPr>
          </a:p>
        </p:txBody>
      </p:sp>
      <p:sp>
        <p:nvSpPr>
          <p:cNvPr id="3" name="Content Placeholder 2"/>
          <p:cNvSpPr>
            <a:spLocks noGrp="1"/>
          </p:cNvSpPr>
          <p:nvPr>
            <p:ph sz="quarter" idx="1"/>
          </p:nvPr>
        </p:nvSpPr>
        <p:spPr>
          <a:xfrm>
            <a:off x="457200" y="1798980"/>
            <a:ext cx="7918174" cy="4323522"/>
          </a:xfrm>
        </p:spPr>
        <p:txBody>
          <a:bodyPr>
            <a:normAutofit/>
          </a:bodyPr>
          <a:lstStyle/>
          <a:p>
            <a:r>
              <a:rPr lang="en-MY" sz="2800" dirty="0" smtClean="0"/>
              <a:t>Prevalence of neuropsychiatric disorders associated with MS is higher than general population.</a:t>
            </a:r>
          </a:p>
          <a:p>
            <a:endParaRPr lang="en-MY" sz="2000" dirty="0" smtClean="0"/>
          </a:p>
          <a:p>
            <a:r>
              <a:rPr lang="en-MY" sz="2800" dirty="0" smtClean="0"/>
              <a:t>Treatment of neuropsychiatric disorders associated with MS (cognitive impairment, depression, bipolar disorders &amp; psychotic disorders) is largely no different from treating the primary psychiatric disorders.</a:t>
            </a:r>
            <a:endParaRPr lang="en-MY" sz="2800" dirty="0"/>
          </a:p>
        </p:txBody>
      </p:sp>
      <p:sp>
        <p:nvSpPr>
          <p:cNvPr id="4" name="Slide Number Placeholder 3"/>
          <p:cNvSpPr>
            <a:spLocks noGrp="1"/>
          </p:cNvSpPr>
          <p:nvPr>
            <p:ph type="sldNum" sz="quarter" idx="15"/>
          </p:nvPr>
        </p:nvSpPr>
        <p:spPr/>
        <p:txBody>
          <a:bodyPr/>
          <a:lstStyle/>
          <a:p>
            <a:fld id="{FF66E056-D5E1-5E4E-9EF8-A7477DF72268}" type="slidenum">
              <a:rPr lang="en-US" smtClean="0"/>
              <a:t>9</a:t>
            </a:fld>
            <a:endParaRPr lang="en-US"/>
          </a:p>
        </p:txBody>
      </p:sp>
    </p:spTree>
    <p:extLst>
      <p:ext uri="{BB962C8B-B14F-4D97-AF65-F5344CB8AC3E}">
        <p14:creationId xmlns:p14="http://schemas.microsoft.com/office/powerpoint/2010/main" val="253359806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314</TotalTime>
  <Words>428</Words>
  <Application>Microsoft Office PowerPoint</Application>
  <PresentationFormat>On-screen Show (4:3)</PresentationFormat>
  <Paragraphs>61</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Oriel</vt:lpstr>
      <vt:lpstr>Neuropsychiatric Management in MS </vt:lpstr>
      <vt:lpstr>Learning objectives</vt:lpstr>
      <vt:lpstr>Epidemiology </vt:lpstr>
      <vt:lpstr>Epidemiology-2 </vt:lpstr>
      <vt:lpstr>Treatment: Cognitive/Memory Problem</vt:lpstr>
      <vt:lpstr>Treatment: Depression</vt:lpstr>
      <vt:lpstr>Treatment: Bipolar Disorder &amp; Pseudobulbar Affect</vt:lpstr>
      <vt:lpstr>Treatment: Psychosis</vt:lpstr>
      <vt:lpstr>Take home messages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NEUROPSYCHIATRIC PROBLEMS</dc:title>
  <dc:creator>KOK YOON CHEE</dc:creator>
  <cp:lastModifiedBy>DrAmin</cp:lastModifiedBy>
  <cp:revision>16</cp:revision>
  <dcterms:created xsi:type="dcterms:W3CDTF">2016-01-14T05:04:08Z</dcterms:created>
  <dcterms:modified xsi:type="dcterms:W3CDTF">2016-11-29T00:47:13Z</dcterms:modified>
</cp:coreProperties>
</file>